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68" r:id="rId4"/>
    <p:sldId id="269" r:id="rId5"/>
    <p:sldId id="266" r:id="rId6"/>
    <p:sldId id="259" r:id="rId7"/>
    <p:sldId id="260" r:id="rId8"/>
    <p:sldId id="262" r:id="rId9"/>
    <p:sldId id="261" r:id="rId10"/>
    <p:sldId id="263" r:id="rId11"/>
    <p:sldId id="264" r:id="rId12"/>
    <p:sldId id="265"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536"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08-Nov-20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08-Nov-20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08-Nov-20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08-Nov-20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08-Nov-20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08-Nov-20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08-Nov-20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08-Nov-20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08-Nov-20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08-Nov-20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08-Nov-20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08-Nov-20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cf-courses-data.s3.us.cloud-object-storage.appdomain.cloud/IBMDeveloperSkillsNetwork-DS0701EN-SkillsNetwork/labs/newyork_data.js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PROYECT END</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CAPSTONE</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C0C7B5-59DD-44B5-8445-30F98C29EFC3}"/>
              </a:ext>
            </a:extLst>
          </p:cNvPr>
          <p:cNvPicPr>
            <a:picLocks noGrp="1" noChangeAspect="1"/>
          </p:cNvPicPr>
          <p:nvPr>
            <p:ph idx="1"/>
          </p:nvPr>
        </p:nvPicPr>
        <p:blipFill rotWithShape="1">
          <a:blip r:embed="rId2"/>
          <a:srcRect l="22599" t="45000" r="18950" b="41996"/>
          <a:stretch/>
        </p:blipFill>
        <p:spPr>
          <a:xfrm>
            <a:off x="992777" y="1776548"/>
            <a:ext cx="10607040" cy="1327389"/>
          </a:xfrm>
        </p:spPr>
      </p:pic>
      <p:pic>
        <p:nvPicPr>
          <p:cNvPr id="7" name="Picture 6">
            <a:extLst>
              <a:ext uri="{FF2B5EF4-FFF2-40B4-BE49-F238E27FC236}">
                <a16:creationId xmlns:a16="http://schemas.microsoft.com/office/drawing/2014/main" id="{440E47D7-0CE5-49DC-9B55-8E6EF44FD0E3}"/>
              </a:ext>
            </a:extLst>
          </p:cNvPr>
          <p:cNvPicPr>
            <a:picLocks noChangeAspect="1"/>
          </p:cNvPicPr>
          <p:nvPr/>
        </p:nvPicPr>
        <p:blipFill rotWithShape="1">
          <a:blip r:embed="rId3"/>
          <a:srcRect l="4286" t="47111" b="12889"/>
          <a:stretch/>
        </p:blipFill>
        <p:spPr>
          <a:xfrm>
            <a:off x="261257" y="3473269"/>
            <a:ext cx="11669485" cy="2743200"/>
          </a:xfrm>
          <a:prstGeom prst="rect">
            <a:avLst/>
          </a:prstGeom>
        </p:spPr>
      </p:pic>
      <p:sp>
        <p:nvSpPr>
          <p:cNvPr id="8" name="TextBox 7">
            <a:extLst>
              <a:ext uri="{FF2B5EF4-FFF2-40B4-BE49-F238E27FC236}">
                <a16:creationId xmlns:a16="http://schemas.microsoft.com/office/drawing/2014/main" id="{733C112D-5617-471C-B2AB-FDDCEEAA8548}"/>
              </a:ext>
            </a:extLst>
          </p:cNvPr>
          <p:cNvSpPr txBox="1"/>
          <p:nvPr/>
        </p:nvSpPr>
        <p:spPr>
          <a:xfrm>
            <a:off x="731521" y="233458"/>
            <a:ext cx="6914606" cy="553998"/>
          </a:xfrm>
          <a:prstGeom prst="rect">
            <a:avLst/>
          </a:prstGeom>
          <a:noFill/>
        </p:spPr>
        <p:txBody>
          <a:bodyPr wrap="square" rtlCol="0">
            <a:spAutoFit/>
          </a:bodyPr>
          <a:lstStyle/>
          <a:p>
            <a:r>
              <a:rPr lang="en-US" sz="3000" dirty="0">
                <a:solidFill>
                  <a:srgbClr val="0070C0"/>
                </a:solidFill>
                <a:latin typeface="+mj-lt"/>
              </a:rPr>
              <a:t>DETALLE DE LOS CLUSTER</a:t>
            </a:r>
            <a:endParaRPr lang="es-MX" sz="3000" dirty="0">
              <a:solidFill>
                <a:srgbClr val="0070C0"/>
              </a:solidFill>
              <a:latin typeface="+mj-lt"/>
            </a:endParaRPr>
          </a:p>
        </p:txBody>
      </p:sp>
      <p:cxnSp>
        <p:nvCxnSpPr>
          <p:cNvPr id="12" name="Straight Connector 11">
            <a:extLst>
              <a:ext uri="{FF2B5EF4-FFF2-40B4-BE49-F238E27FC236}">
                <a16:creationId xmlns:a16="http://schemas.microsoft.com/office/drawing/2014/main" id="{A181EF24-D46E-4D58-8ED9-B9668CE75928}"/>
              </a:ext>
            </a:extLst>
          </p:cNvPr>
          <p:cNvCxnSpPr/>
          <p:nvPr/>
        </p:nvCxnSpPr>
        <p:spPr>
          <a:xfrm flipV="1">
            <a:off x="156754" y="879566"/>
            <a:ext cx="9483635" cy="69668"/>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E10B5801-2AA7-45D3-A003-3CE412D27F37}"/>
              </a:ext>
            </a:extLst>
          </p:cNvPr>
          <p:cNvSpPr txBox="1"/>
          <p:nvPr/>
        </p:nvSpPr>
        <p:spPr>
          <a:xfrm>
            <a:off x="261257" y="1081202"/>
            <a:ext cx="2786743" cy="369332"/>
          </a:xfrm>
          <a:prstGeom prst="rect">
            <a:avLst/>
          </a:prstGeom>
          <a:noFill/>
        </p:spPr>
        <p:txBody>
          <a:bodyPr wrap="square" rtlCol="0">
            <a:spAutoFit/>
          </a:bodyPr>
          <a:lstStyle/>
          <a:p>
            <a:r>
              <a:rPr lang="en-US" dirty="0">
                <a:solidFill>
                  <a:srgbClr val="0070C0"/>
                </a:solidFill>
              </a:rPr>
              <a:t>MANHATTAN</a:t>
            </a:r>
            <a:endParaRPr lang="es-MX" dirty="0">
              <a:solidFill>
                <a:srgbClr val="0070C0"/>
              </a:solidFill>
            </a:endParaRPr>
          </a:p>
        </p:txBody>
      </p:sp>
      <p:sp>
        <p:nvSpPr>
          <p:cNvPr id="14" name="TextBox 13">
            <a:extLst>
              <a:ext uri="{FF2B5EF4-FFF2-40B4-BE49-F238E27FC236}">
                <a16:creationId xmlns:a16="http://schemas.microsoft.com/office/drawing/2014/main" id="{39726843-964E-450F-B937-5F12EC8942D5}"/>
              </a:ext>
            </a:extLst>
          </p:cNvPr>
          <p:cNvSpPr txBox="1"/>
          <p:nvPr/>
        </p:nvSpPr>
        <p:spPr>
          <a:xfrm>
            <a:off x="261257" y="3103937"/>
            <a:ext cx="1715589" cy="369332"/>
          </a:xfrm>
          <a:prstGeom prst="rect">
            <a:avLst/>
          </a:prstGeom>
          <a:noFill/>
        </p:spPr>
        <p:txBody>
          <a:bodyPr wrap="square" rtlCol="0">
            <a:spAutoFit/>
          </a:bodyPr>
          <a:lstStyle/>
          <a:p>
            <a:r>
              <a:rPr lang="en-US" dirty="0">
                <a:solidFill>
                  <a:srgbClr val="0070C0"/>
                </a:solidFill>
              </a:rPr>
              <a:t>BRONX</a:t>
            </a:r>
            <a:endParaRPr lang="es-MX" dirty="0">
              <a:solidFill>
                <a:srgbClr val="0070C0"/>
              </a:solidFill>
            </a:endParaRPr>
          </a:p>
        </p:txBody>
      </p:sp>
    </p:spTree>
    <p:extLst>
      <p:ext uri="{BB962C8B-B14F-4D97-AF65-F5344CB8AC3E}">
        <p14:creationId xmlns:p14="http://schemas.microsoft.com/office/powerpoint/2010/main" val="1223936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9940-ED11-4989-9CFE-C0BF34EB2AB2}"/>
              </a:ext>
            </a:extLst>
          </p:cNvPr>
          <p:cNvSpPr>
            <a:spLocks noGrp="1"/>
          </p:cNvSpPr>
          <p:nvPr>
            <p:ph type="title"/>
          </p:nvPr>
        </p:nvSpPr>
        <p:spPr>
          <a:xfrm>
            <a:off x="1066800" y="774283"/>
            <a:ext cx="10058400" cy="444917"/>
          </a:xfrm>
        </p:spPr>
        <p:txBody>
          <a:bodyPr>
            <a:normAutofit fontScale="90000"/>
          </a:bodyPr>
          <a:lstStyle/>
          <a:p>
            <a:br>
              <a:rPr lang="en-US" dirty="0"/>
            </a:br>
            <a:br>
              <a:rPr lang="en-US" dirty="0"/>
            </a:br>
            <a:br>
              <a:rPr lang="en-US" dirty="0"/>
            </a:br>
            <a:r>
              <a:rPr lang="en-US" dirty="0">
                <a:solidFill>
                  <a:srgbClr val="0070C0"/>
                </a:solidFill>
              </a:rPr>
              <a:t>MANHATTAN</a:t>
            </a:r>
            <a:endParaRPr lang="es-MX" dirty="0">
              <a:solidFill>
                <a:srgbClr val="0070C0"/>
              </a:solidFill>
            </a:endParaRPr>
          </a:p>
        </p:txBody>
      </p:sp>
      <p:pic>
        <p:nvPicPr>
          <p:cNvPr id="5" name="Content Placeholder 4">
            <a:extLst>
              <a:ext uri="{FF2B5EF4-FFF2-40B4-BE49-F238E27FC236}">
                <a16:creationId xmlns:a16="http://schemas.microsoft.com/office/drawing/2014/main" id="{29312D4B-8CE5-4561-B08B-A838109C9193}"/>
              </a:ext>
            </a:extLst>
          </p:cNvPr>
          <p:cNvPicPr>
            <a:picLocks noGrp="1" noChangeAspect="1"/>
          </p:cNvPicPr>
          <p:nvPr>
            <p:ph idx="1"/>
          </p:nvPr>
        </p:nvPicPr>
        <p:blipFill rotWithShape="1">
          <a:blip r:embed="rId2"/>
          <a:srcRect l="22586" t="46293" r="17236" b="35949"/>
          <a:stretch/>
        </p:blipFill>
        <p:spPr>
          <a:xfrm>
            <a:off x="1201783" y="1984953"/>
            <a:ext cx="10443742" cy="1733608"/>
          </a:xfrm>
        </p:spPr>
      </p:pic>
      <p:pic>
        <p:nvPicPr>
          <p:cNvPr id="6" name="Content Placeholder 4">
            <a:extLst>
              <a:ext uri="{FF2B5EF4-FFF2-40B4-BE49-F238E27FC236}">
                <a16:creationId xmlns:a16="http://schemas.microsoft.com/office/drawing/2014/main" id="{BF851A21-C1BE-4580-BFBB-F968066DFF90}"/>
              </a:ext>
            </a:extLst>
          </p:cNvPr>
          <p:cNvPicPr>
            <a:picLocks noChangeAspect="1"/>
          </p:cNvPicPr>
          <p:nvPr/>
        </p:nvPicPr>
        <p:blipFill rotWithShape="1">
          <a:blip r:embed="rId2"/>
          <a:srcRect l="22586" t="69487" r="17236" b="13647"/>
          <a:stretch/>
        </p:blipFill>
        <p:spPr>
          <a:xfrm>
            <a:off x="1201783" y="4148733"/>
            <a:ext cx="10443742" cy="1646522"/>
          </a:xfrm>
          <a:prstGeom prst="rect">
            <a:avLst/>
          </a:prstGeom>
        </p:spPr>
      </p:pic>
    </p:spTree>
    <p:extLst>
      <p:ext uri="{BB962C8B-B14F-4D97-AF65-F5344CB8AC3E}">
        <p14:creationId xmlns:p14="http://schemas.microsoft.com/office/powerpoint/2010/main" val="362711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936-378E-4ACE-AEAE-EF70C610EF1A}"/>
              </a:ext>
            </a:extLst>
          </p:cNvPr>
          <p:cNvSpPr>
            <a:spLocks noGrp="1"/>
          </p:cNvSpPr>
          <p:nvPr>
            <p:ph type="title"/>
          </p:nvPr>
        </p:nvSpPr>
        <p:spPr/>
        <p:txBody>
          <a:bodyPr/>
          <a:lstStyle/>
          <a:p>
            <a:r>
              <a:rPr lang="en-US" dirty="0">
                <a:solidFill>
                  <a:srgbClr val="0070C0"/>
                </a:solidFill>
              </a:rPr>
              <a:t>BRONX</a:t>
            </a:r>
            <a:endParaRPr lang="es-MX" dirty="0">
              <a:solidFill>
                <a:srgbClr val="0070C0"/>
              </a:solidFill>
            </a:endParaRPr>
          </a:p>
        </p:txBody>
      </p:sp>
      <p:pic>
        <p:nvPicPr>
          <p:cNvPr id="5" name="Content Placeholder 4">
            <a:extLst>
              <a:ext uri="{FF2B5EF4-FFF2-40B4-BE49-F238E27FC236}">
                <a16:creationId xmlns:a16="http://schemas.microsoft.com/office/drawing/2014/main" id="{ACBEEABA-EAD1-49D0-BED1-96AFB076996F}"/>
              </a:ext>
            </a:extLst>
          </p:cNvPr>
          <p:cNvPicPr>
            <a:picLocks noGrp="1" noChangeAspect="1"/>
          </p:cNvPicPr>
          <p:nvPr>
            <p:ph idx="1"/>
          </p:nvPr>
        </p:nvPicPr>
        <p:blipFill rotWithShape="1">
          <a:blip r:embed="rId2"/>
          <a:srcRect l="9692" t="70376" r="2127" b="19899"/>
          <a:stretch/>
        </p:blipFill>
        <p:spPr>
          <a:xfrm>
            <a:off x="1184363" y="4545286"/>
            <a:ext cx="10397150" cy="645023"/>
          </a:xfrm>
        </p:spPr>
      </p:pic>
      <p:pic>
        <p:nvPicPr>
          <p:cNvPr id="6" name="Content Placeholder 4">
            <a:extLst>
              <a:ext uri="{FF2B5EF4-FFF2-40B4-BE49-F238E27FC236}">
                <a16:creationId xmlns:a16="http://schemas.microsoft.com/office/drawing/2014/main" id="{DA2E2EE5-0307-4E12-97E0-C2E500CA79D4}"/>
              </a:ext>
            </a:extLst>
          </p:cNvPr>
          <p:cNvPicPr>
            <a:picLocks noChangeAspect="1"/>
          </p:cNvPicPr>
          <p:nvPr/>
        </p:nvPicPr>
        <p:blipFill rotWithShape="1">
          <a:blip r:embed="rId2"/>
          <a:srcRect l="9496" t="38188" r="2540" b="33801"/>
          <a:stretch/>
        </p:blipFill>
        <p:spPr>
          <a:xfrm>
            <a:off x="1184364" y="1977141"/>
            <a:ext cx="10256791" cy="1837213"/>
          </a:xfrm>
          <a:prstGeom prst="rect">
            <a:avLst/>
          </a:prstGeom>
        </p:spPr>
      </p:pic>
    </p:spTree>
    <p:extLst>
      <p:ext uri="{BB962C8B-B14F-4D97-AF65-F5344CB8AC3E}">
        <p14:creationId xmlns:p14="http://schemas.microsoft.com/office/powerpoint/2010/main" val="138276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207A8-A1E0-4752-A3BC-2F598C297BA1}"/>
              </a:ext>
            </a:extLst>
          </p:cNvPr>
          <p:cNvSpPr>
            <a:spLocks noGrp="1"/>
          </p:cNvSpPr>
          <p:nvPr>
            <p:ph type="title"/>
          </p:nvPr>
        </p:nvSpPr>
        <p:spPr/>
        <p:txBody>
          <a:bodyPr/>
          <a:lstStyle/>
          <a:p>
            <a:r>
              <a:rPr lang="en-US" dirty="0">
                <a:solidFill>
                  <a:srgbClr val="0070C0"/>
                </a:solidFill>
              </a:rPr>
              <a:t>CONCLUSIONES</a:t>
            </a:r>
            <a:endParaRPr lang="es-MX" dirty="0">
              <a:solidFill>
                <a:srgbClr val="0070C0"/>
              </a:solidFill>
            </a:endParaRPr>
          </a:p>
        </p:txBody>
      </p:sp>
      <p:sp>
        <p:nvSpPr>
          <p:cNvPr id="3" name="Content Placeholder 2">
            <a:extLst>
              <a:ext uri="{FF2B5EF4-FFF2-40B4-BE49-F238E27FC236}">
                <a16:creationId xmlns:a16="http://schemas.microsoft.com/office/drawing/2014/main" id="{E9A3B427-0B54-4092-804D-5F415A8D34E5}"/>
              </a:ext>
            </a:extLst>
          </p:cNvPr>
          <p:cNvSpPr>
            <a:spLocks noGrp="1"/>
          </p:cNvSpPr>
          <p:nvPr>
            <p:ph idx="1"/>
          </p:nvPr>
        </p:nvSpPr>
        <p:spPr/>
        <p:txBody>
          <a:bodyPr/>
          <a:lstStyle/>
          <a:p>
            <a:pPr>
              <a:buFont typeface="Wingdings" panose="05000000000000000000" pitchFamily="2" charset="2"/>
              <a:buChar char="Ø"/>
            </a:pPr>
            <a:r>
              <a:rPr lang="en-US" dirty="0"/>
              <a:t>La </a:t>
            </a:r>
            <a:r>
              <a:rPr lang="en-US" dirty="0" err="1"/>
              <a:t>herramienta</a:t>
            </a:r>
            <a:r>
              <a:rPr lang="en-US" dirty="0"/>
              <a:t> </a:t>
            </a:r>
            <a:r>
              <a:rPr lang="es-MX" sz="2000" dirty="0">
                <a:effectLst/>
                <a:latin typeface="Calibri" panose="020F0502020204030204" pitchFamily="34" charset="0"/>
                <a:ea typeface="Calibri" panose="020F0502020204030204" pitchFamily="34" charset="0"/>
                <a:cs typeface="Times New Roman" panose="02020603050405020304" pitchFamily="18" charset="0"/>
              </a:rPr>
              <a:t>Foursquare API me arrojo el doble de  lugares en Manhattan que en Bronx, por lo tanto, se puede concluir primeramente que la personas en Manhattan son mas activas en visitar sitios que en Bronx.</a:t>
            </a:r>
          </a:p>
          <a:p>
            <a:pPr>
              <a:buFont typeface="Wingdings" panose="05000000000000000000" pitchFamily="2" charset="2"/>
              <a:buChar char="Ø"/>
            </a:pPr>
            <a:r>
              <a:rPr lang="es-MX" sz="2000" dirty="0">
                <a:latin typeface="Calibri" panose="020F0502020204030204" pitchFamily="34" charset="0"/>
                <a:ea typeface="Calibri" panose="020F0502020204030204" pitchFamily="34" charset="0"/>
                <a:cs typeface="Times New Roman" panose="02020603050405020304" pitchFamily="18" charset="0"/>
              </a:rPr>
              <a:t>En el primer </a:t>
            </a:r>
            <a:r>
              <a:rPr lang="es-MX" sz="2000" dirty="0" err="1">
                <a:latin typeface="Calibri" panose="020F0502020204030204" pitchFamily="34" charset="0"/>
                <a:ea typeface="Calibri" panose="020F0502020204030204" pitchFamily="34" charset="0"/>
                <a:cs typeface="Times New Roman" panose="02020603050405020304" pitchFamily="18" charset="0"/>
              </a:rPr>
              <a:t>Cluster</a:t>
            </a:r>
            <a:r>
              <a:rPr lang="es-MX" sz="2000" dirty="0">
                <a:latin typeface="Calibri" panose="020F0502020204030204" pitchFamily="34" charset="0"/>
                <a:ea typeface="Calibri" panose="020F0502020204030204" pitchFamily="34" charset="0"/>
                <a:cs typeface="Times New Roman" panose="02020603050405020304" pitchFamily="18" charset="0"/>
              </a:rPr>
              <a:t> don de se comparan Manhattan y Bronx, se evidencia que en Manhattan son mas dados a la diversión, a salidas de entretenimiento.</a:t>
            </a:r>
          </a:p>
          <a:p>
            <a:pPr>
              <a:buFont typeface="Wingdings" panose="05000000000000000000" pitchFamily="2" charset="2"/>
              <a:buChar char="Ø"/>
            </a:pPr>
            <a:r>
              <a:rPr lang="es-MX" sz="2000" dirty="0">
                <a:latin typeface="Calibri" panose="020F0502020204030204" pitchFamily="34" charset="0"/>
                <a:ea typeface="Calibri" panose="020F0502020204030204" pitchFamily="34" charset="0"/>
                <a:cs typeface="Times New Roman" panose="02020603050405020304" pitchFamily="18" charset="0"/>
              </a:rPr>
              <a:t>La mayoría de los barrios de Bronx les gusta visitar los parques.</a:t>
            </a:r>
          </a:p>
          <a:p>
            <a:pPr>
              <a:buFont typeface="Wingdings" panose="05000000000000000000" pitchFamily="2" charset="2"/>
              <a:buChar char="Ø"/>
            </a:pPr>
            <a:r>
              <a:rPr lang="es-MX" sz="2000" dirty="0">
                <a:latin typeface="Calibri" panose="020F0502020204030204" pitchFamily="34" charset="0"/>
                <a:ea typeface="Calibri" panose="020F0502020204030204" pitchFamily="34" charset="0"/>
                <a:cs typeface="Times New Roman" panose="02020603050405020304" pitchFamily="18" charset="0"/>
              </a:rPr>
              <a:t>También se puede concluir que las dos ciudades poco le interesa el </a:t>
            </a:r>
            <a:r>
              <a:rPr lang="es-MX" sz="2000" dirty="0" err="1">
                <a:latin typeface="Calibri" panose="020F0502020204030204" pitchFamily="34" charset="0"/>
                <a:ea typeface="Calibri" panose="020F0502020204030204" pitchFamily="34" charset="0"/>
                <a:cs typeface="Times New Roman" panose="02020603050405020304" pitchFamily="18" charset="0"/>
              </a:rPr>
              <a:t>gym</a:t>
            </a:r>
            <a:r>
              <a:rPr lang="es-MX" sz="2000" dirty="0">
                <a:latin typeface="Calibri" panose="020F0502020204030204" pitchFamily="34" charset="0"/>
                <a:ea typeface="Calibri" panose="020F0502020204030204" pitchFamily="34" charset="0"/>
                <a:cs typeface="Times New Roman" panose="02020603050405020304" pitchFamily="18" charset="0"/>
              </a:rPr>
              <a:t>.</a:t>
            </a:r>
          </a:p>
          <a:p>
            <a:pPr>
              <a:buFont typeface="Wingdings" panose="05000000000000000000" pitchFamily="2" charset="2"/>
              <a:buChar char="Ø"/>
            </a:pPr>
            <a:r>
              <a:rPr lang="es-MX" sz="2000" dirty="0">
                <a:latin typeface="Calibri" panose="020F0502020204030204" pitchFamily="34" charset="0"/>
                <a:ea typeface="Calibri" panose="020F0502020204030204" pitchFamily="34" charset="0"/>
                <a:cs typeface="Times New Roman" panose="02020603050405020304" pitchFamily="18" charset="0"/>
              </a:rPr>
              <a:t>Finalmente concluyo que la vida en Bronx es mas tranquila para vivir en familia. </a:t>
            </a:r>
          </a:p>
          <a:p>
            <a:pPr>
              <a:buFont typeface="Wingdings" panose="05000000000000000000" pitchFamily="2" charset="2"/>
              <a:buChar char="Ø"/>
            </a:pPr>
            <a:endParaRPr lang="es-MX" sz="20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s-MX" sz="20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s-MX" sz="2000" dirty="0">
              <a:latin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s-MX" sz="2000" dirty="0">
              <a:latin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s-MX" dirty="0"/>
          </a:p>
        </p:txBody>
      </p:sp>
    </p:spTree>
    <p:extLst>
      <p:ext uri="{BB962C8B-B14F-4D97-AF65-F5344CB8AC3E}">
        <p14:creationId xmlns:p14="http://schemas.microsoft.com/office/powerpoint/2010/main" val="2410804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538220"/>
          </a:xfrm>
        </p:spPr>
        <p:txBody>
          <a:bodyPr anchor="ctr">
            <a:normAutofit fontScale="90000"/>
          </a:bodyPr>
          <a:lstStyle/>
          <a:p>
            <a:pPr lvl="0" algn="ctr"/>
            <a:r>
              <a:rPr lang="en-US" sz="4800" i="1" dirty="0">
                <a:solidFill>
                  <a:srgbClr val="0070C0"/>
                </a:solidFill>
              </a:rPr>
              <a:t>INTRODUCCION</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8F6CDC9D-9F31-4249-AAE2-8F6599F72C49}"/>
              </a:ext>
            </a:extLst>
          </p:cNvPr>
          <p:cNvSpPr txBox="1"/>
          <p:nvPr/>
        </p:nvSpPr>
        <p:spPr>
          <a:xfrm>
            <a:off x="767954" y="1297172"/>
            <a:ext cx="10579750" cy="2846998"/>
          </a:xfrm>
          <a:prstGeom prst="rect">
            <a:avLst/>
          </a:prstGeom>
          <a:noFill/>
        </p:spPr>
        <p:txBody>
          <a:bodyPr wrap="square" rtlCol="0">
            <a:spAutoFit/>
          </a:bodyPr>
          <a:lstStyle/>
          <a:p>
            <a:pPr marL="0" marR="0">
              <a:lnSpc>
                <a:spcPct val="107000"/>
              </a:lnSpc>
              <a:spcBef>
                <a:spcPts val="0"/>
              </a:spcBef>
              <a:spcAft>
                <a:spcPts val="800"/>
              </a:spcAft>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En este Proyecto se realizó el análisis de dos ciudades, los cuales fueron Manhattan y Bronx.</a:t>
            </a:r>
          </a:p>
          <a:p>
            <a:pPr marL="0" marR="0" algn="just">
              <a:lnSpc>
                <a:spcPct val="107000"/>
              </a:lnSpc>
              <a:spcBef>
                <a:spcPts val="0"/>
              </a:spcBef>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La finalidad de este análisis es realizar la segmentación de Manhattan y Bronx usando los lugares más comunes dados por  API </a:t>
            </a:r>
            <a:r>
              <a:rPr lang="es-MX" sz="1800" dirty="0" err="1">
                <a:effectLst/>
                <a:latin typeface="Tahoma" panose="020B0604030504040204" pitchFamily="34" charset="0"/>
                <a:ea typeface="Tahoma" panose="020B0604030504040204" pitchFamily="34" charset="0"/>
                <a:cs typeface="Tahoma" panose="020B0604030504040204" pitchFamily="34" charset="0"/>
              </a:rPr>
              <a:t>FourSquare</a:t>
            </a:r>
            <a:r>
              <a:rPr lang="es-MX" sz="1800" dirty="0">
                <a:effectLst/>
                <a:latin typeface="Tahoma" panose="020B0604030504040204" pitchFamily="34" charset="0"/>
                <a:ea typeface="Tahoma" panose="020B0604030504040204" pitchFamily="34" charset="0"/>
                <a:cs typeface="Tahoma" panose="020B0604030504040204" pitchFamily="34" charset="0"/>
              </a:rPr>
              <a:t>.</a:t>
            </a:r>
          </a:p>
          <a:p>
            <a:pPr marL="0" marR="0" algn="just">
              <a:lnSpc>
                <a:spcPct val="107000"/>
              </a:lnSpc>
              <a:spcBef>
                <a:spcPts val="0"/>
              </a:spcBef>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Con la segmentación y </a:t>
            </a:r>
            <a:r>
              <a:rPr lang="es-MX" sz="1800" dirty="0" err="1">
                <a:effectLst/>
                <a:latin typeface="Tahoma" panose="020B0604030504040204" pitchFamily="34" charset="0"/>
                <a:ea typeface="Tahoma" panose="020B0604030504040204" pitchFamily="34" charset="0"/>
                <a:cs typeface="Tahoma" panose="020B0604030504040204" pitchFamily="34" charset="0"/>
              </a:rPr>
              <a:t>Cluster</a:t>
            </a:r>
            <a:r>
              <a:rPr lang="es-MX" sz="1800" dirty="0">
                <a:effectLst/>
                <a:latin typeface="Tahoma" panose="020B0604030504040204" pitchFamily="34" charset="0"/>
                <a:ea typeface="Tahoma" panose="020B0604030504040204" pitchFamily="34" charset="0"/>
                <a:cs typeface="Tahoma" panose="020B0604030504040204" pitchFamily="34" charset="0"/>
              </a:rPr>
              <a:t> se podrá evidenciar fácilmente las similitudes y diferencias de las dos ciudades.</a:t>
            </a:r>
          </a:p>
          <a:p>
            <a:pPr marL="0" marR="0" algn="just">
              <a:lnSpc>
                <a:spcPct val="107000"/>
              </a:lnSpc>
              <a:spcBef>
                <a:spcPts val="0"/>
              </a:spcBef>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Al finalizar se podrá evidenciar que ciudad ofrece mejores estilos de vida tranquila para vivir  familias con hijos.</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E97B-E09E-4F12-9991-117C49E8ECE0}"/>
              </a:ext>
            </a:extLst>
          </p:cNvPr>
          <p:cNvSpPr>
            <a:spLocks noGrp="1"/>
          </p:cNvSpPr>
          <p:nvPr>
            <p:ph type="title"/>
          </p:nvPr>
        </p:nvSpPr>
        <p:spPr/>
        <p:txBody>
          <a:bodyPr/>
          <a:lstStyle/>
          <a:p>
            <a:r>
              <a:rPr lang="en-US" dirty="0">
                <a:solidFill>
                  <a:srgbClr val="0070C0"/>
                </a:solidFill>
              </a:rPr>
              <a:t>DATA</a:t>
            </a:r>
            <a:endParaRPr lang="es-MX" dirty="0">
              <a:solidFill>
                <a:srgbClr val="0070C0"/>
              </a:solidFill>
            </a:endParaRPr>
          </a:p>
        </p:txBody>
      </p:sp>
      <p:sp>
        <p:nvSpPr>
          <p:cNvPr id="3" name="Content Placeholder 2">
            <a:extLst>
              <a:ext uri="{FF2B5EF4-FFF2-40B4-BE49-F238E27FC236}">
                <a16:creationId xmlns:a16="http://schemas.microsoft.com/office/drawing/2014/main" id="{CEAE82C5-1735-4AC4-A095-2327B55531B7}"/>
              </a:ext>
            </a:extLst>
          </p:cNvPr>
          <p:cNvSpPr>
            <a:spLocks noGrp="1"/>
          </p:cNvSpPr>
          <p:nvPr>
            <p:ph idx="1"/>
          </p:nvPr>
        </p:nvSpPr>
        <p:spPr>
          <a:xfrm>
            <a:off x="1014984" y="2108201"/>
            <a:ext cx="10058400" cy="3760891"/>
          </a:xfrm>
        </p:spPr>
        <p:txBody>
          <a:bodyPr/>
          <a:lstStyle/>
          <a:p>
            <a:pPr marL="342900" marR="0" lvl="0" indent="-342900" algn="just">
              <a:lnSpc>
                <a:spcPct val="107000"/>
              </a:lnSpc>
              <a:spcBef>
                <a:spcPts val="0"/>
              </a:spcBef>
              <a:spcAft>
                <a:spcPts val="800"/>
              </a:spcAft>
              <a:buFont typeface="Calibri" panose="020F0502020204030204" pitchFamily="34" charset="0"/>
              <a:buChar char=" "/>
              <a:tabLst>
                <a:tab pos="457200" algn="l"/>
              </a:tabLst>
            </a:pPr>
            <a:r>
              <a:rPr lang="es-MX" sz="1800" dirty="0">
                <a:effectLst/>
                <a:latin typeface="Calibri" panose="020F0502020204030204" pitchFamily="34" charset="0"/>
                <a:ea typeface="Calibri" panose="020F0502020204030204" pitchFamily="34" charset="0"/>
                <a:cs typeface="Times New Roman" panose="02020603050405020304" pitchFamily="18" charset="0"/>
              </a:rPr>
              <a:t>Se uso la base de datos de New York , </a:t>
            </a:r>
            <a:r>
              <a:rPr lang="es-MX"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https://cf-courses-data.s3.us.cloud-object-storage.appdomain.cloud/IBMDeveloperSkillsNetwork-DS0701EN-SkillsNetwork/labs/newyork_data.json</a:t>
            </a:r>
            <a:r>
              <a:rPr lang="es-MX" sz="1800" dirty="0">
                <a:effectLst/>
                <a:latin typeface="Calibri" panose="020F0502020204030204" pitchFamily="34" charset="0"/>
                <a:ea typeface="Calibri" panose="020F0502020204030204" pitchFamily="34" charset="0"/>
                <a:cs typeface="Times New Roman" panose="02020603050405020304" pitchFamily="18" charset="0"/>
              </a:rPr>
              <a:t>, para obtener los barrios y sus características.</a:t>
            </a:r>
          </a:p>
          <a:p>
            <a:pPr marL="342900" marR="0" lvl="0" indent="-342900" algn="just">
              <a:lnSpc>
                <a:spcPct val="107000"/>
              </a:lnSpc>
              <a:spcBef>
                <a:spcPts val="0"/>
              </a:spcBef>
              <a:spcAft>
                <a:spcPts val="800"/>
              </a:spcAft>
              <a:buFont typeface="Calibri" panose="020F0502020204030204" pitchFamily="34" charset="0"/>
              <a:buChar char=" "/>
              <a:tabLst>
                <a:tab pos="457200" algn="l"/>
              </a:tabLst>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Calibri" panose="020F0502020204030204" pitchFamily="34" charset="0"/>
              <a:buChar char=" "/>
              <a:tabLst>
                <a:tab pos="457200" algn="l"/>
              </a:tabLst>
            </a:pPr>
            <a:r>
              <a:rPr lang="es-MX" sz="1800" dirty="0">
                <a:effectLst/>
                <a:latin typeface="Calibri" panose="020F0502020204030204" pitchFamily="34" charset="0"/>
                <a:ea typeface="Calibri" panose="020F0502020204030204" pitchFamily="34" charset="0"/>
                <a:cs typeface="Times New Roman" panose="02020603050405020304" pitchFamily="18" charset="0"/>
              </a:rPr>
              <a:t>Se utilizó la herramienta Foursquare API para explorar y tomar los datos de los lugares más frecuentados en estas dos ciudades. </a:t>
            </a:r>
          </a:p>
          <a:p>
            <a:endParaRPr lang="es-MX" dirty="0"/>
          </a:p>
        </p:txBody>
      </p:sp>
      <p:sp>
        <p:nvSpPr>
          <p:cNvPr id="4" name="Rectangle 1">
            <a:extLst>
              <a:ext uri="{FF2B5EF4-FFF2-40B4-BE49-F238E27FC236}">
                <a16:creationId xmlns:a16="http://schemas.microsoft.com/office/drawing/2014/main" id="{5BBC4581-247C-4999-B64C-C397476766F1}"/>
              </a:ext>
            </a:extLst>
          </p:cNvPr>
          <p:cNvSpPr>
            <a:spLocks noChangeArrowheads="1"/>
          </p:cNvSpPr>
          <p:nvPr/>
        </p:nvSpPr>
        <p:spPr bwMode="auto">
          <a:xfrm>
            <a:off x="-228600" y="27298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3372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06D7-7129-4934-B761-C11D53AE8061}"/>
              </a:ext>
            </a:extLst>
          </p:cNvPr>
          <p:cNvSpPr>
            <a:spLocks noGrp="1"/>
          </p:cNvSpPr>
          <p:nvPr>
            <p:ph type="title"/>
          </p:nvPr>
        </p:nvSpPr>
        <p:spPr/>
        <p:txBody>
          <a:bodyPr/>
          <a:lstStyle/>
          <a:p>
            <a:r>
              <a:rPr lang="en-US" dirty="0">
                <a:solidFill>
                  <a:srgbClr val="0070C0"/>
                </a:solidFill>
              </a:rPr>
              <a:t>METODOLOGIA</a:t>
            </a:r>
            <a:endParaRPr lang="es-MX" dirty="0">
              <a:solidFill>
                <a:srgbClr val="0070C0"/>
              </a:solidFill>
            </a:endParaRPr>
          </a:p>
        </p:txBody>
      </p:sp>
      <p:sp>
        <p:nvSpPr>
          <p:cNvPr id="3" name="TextBox 2">
            <a:extLst>
              <a:ext uri="{FF2B5EF4-FFF2-40B4-BE49-F238E27FC236}">
                <a16:creationId xmlns:a16="http://schemas.microsoft.com/office/drawing/2014/main" id="{C6914D7A-2138-473C-8006-603E46B69FD0}"/>
              </a:ext>
            </a:extLst>
          </p:cNvPr>
          <p:cNvSpPr txBox="1"/>
          <p:nvPr/>
        </p:nvSpPr>
        <p:spPr>
          <a:xfrm>
            <a:off x="1097280" y="2368296"/>
            <a:ext cx="9997440" cy="2956835"/>
          </a:xfrm>
          <a:prstGeom prst="rect">
            <a:avLst/>
          </a:prstGeom>
          <a:noFill/>
        </p:spPr>
        <p:txBody>
          <a:bodyPr wrap="square" rtlCol="0">
            <a:spAutoFit/>
          </a:bodyPr>
          <a:lstStyle/>
          <a:p>
            <a:pPr marL="0" marR="0">
              <a:lnSpc>
                <a:spcPct val="107000"/>
              </a:lnSpc>
              <a:spcBef>
                <a:spcPts val="0"/>
              </a:spcBef>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Se uso K-</a:t>
            </a:r>
            <a:r>
              <a:rPr lang="es-MX" sz="1800" dirty="0" err="1">
                <a:effectLst/>
                <a:latin typeface="Tahoma" panose="020B0604030504040204" pitchFamily="34" charset="0"/>
                <a:ea typeface="Tahoma" panose="020B0604030504040204" pitchFamily="34" charset="0"/>
                <a:cs typeface="Tahoma" panose="020B0604030504040204" pitchFamily="34" charset="0"/>
              </a:rPr>
              <a:t>means</a:t>
            </a:r>
            <a:r>
              <a:rPr lang="es-MX" sz="1800" dirty="0">
                <a:effectLst/>
                <a:latin typeface="Tahoma" panose="020B0604030504040204" pitchFamily="34" charset="0"/>
                <a:ea typeface="Tahoma" panose="020B0604030504040204" pitchFamily="34" charset="0"/>
                <a:cs typeface="Tahoma" panose="020B0604030504040204" pitchFamily="34" charset="0"/>
              </a:rPr>
              <a:t> </a:t>
            </a:r>
            <a:r>
              <a:rPr lang="es-MX" sz="1800" dirty="0" err="1">
                <a:effectLst/>
                <a:latin typeface="Tahoma" panose="020B0604030504040204" pitchFamily="34" charset="0"/>
                <a:ea typeface="Tahoma" panose="020B0604030504040204" pitchFamily="34" charset="0"/>
                <a:cs typeface="Tahoma" panose="020B0604030504040204" pitchFamily="34" charset="0"/>
              </a:rPr>
              <a:t>Clustering</a:t>
            </a:r>
            <a:r>
              <a:rPr lang="es-MX" sz="1800" dirty="0">
                <a:effectLst/>
                <a:latin typeface="Tahoma" panose="020B0604030504040204" pitchFamily="34" charset="0"/>
                <a:ea typeface="Tahoma" panose="020B0604030504040204" pitchFamily="34" charset="0"/>
                <a:cs typeface="Tahoma" panose="020B0604030504040204" pitchFamily="34" charset="0"/>
              </a:rPr>
              <a:t> para segmentar los barrios.</a:t>
            </a:r>
          </a:p>
          <a:p>
            <a:pPr marL="0" marR="0">
              <a:lnSpc>
                <a:spcPct val="107000"/>
              </a:lnSpc>
              <a:spcBef>
                <a:spcPts val="0"/>
              </a:spcBef>
              <a:spcAft>
                <a:spcPts val="800"/>
              </a:spcAft>
            </a:pPr>
            <a:endParaRPr lang="es-MX" sz="1800"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Con K-</a:t>
            </a:r>
            <a:r>
              <a:rPr lang="es-MX" sz="1800" dirty="0" err="1">
                <a:effectLst/>
                <a:latin typeface="Tahoma" panose="020B0604030504040204" pitchFamily="34" charset="0"/>
                <a:ea typeface="Tahoma" panose="020B0604030504040204" pitchFamily="34" charset="0"/>
                <a:cs typeface="Tahoma" panose="020B0604030504040204" pitchFamily="34" charset="0"/>
              </a:rPr>
              <a:t>means</a:t>
            </a:r>
            <a:r>
              <a:rPr lang="es-MX" sz="1800" dirty="0">
                <a:effectLst/>
                <a:latin typeface="Tahoma" panose="020B0604030504040204" pitchFamily="34" charset="0"/>
                <a:ea typeface="Tahoma" panose="020B0604030504040204" pitchFamily="34" charset="0"/>
                <a:cs typeface="Tahoma" panose="020B0604030504040204" pitchFamily="34" charset="0"/>
              </a:rPr>
              <a:t> </a:t>
            </a:r>
            <a:r>
              <a:rPr lang="es-MX" sz="1800" dirty="0" err="1">
                <a:effectLst/>
                <a:latin typeface="Tahoma" panose="020B0604030504040204" pitchFamily="34" charset="0"/>
                <a:ea typeface="Tahoma" panose="020B0604030504040204" pitchFamily="34" charset="0"/>
                <a:cs typeface="Tahoma" panose="020B0604030504040204" pitchFamily="34" charset="0"/>
              </a:rPr>
              <a:t>Clustering</a:t>
            </a:r>
            <a:r>
              <a:rPr lang="es-MX" sz="1800" dirty="0">
                <a:effectLst/>
                <a:latin typeface="Tahoma" panose="020B0604030504040204" pitchFamily="34" charset="0"/>
                <a:ea typeface="Tahoma" panose="020B0604030504040204" pitchFamily="34" charset="0"/>
                <a:cs typeface="Tahoma" panose="020B0604030504040204" pitchFamily="34" charset="0"/>
              </a:rPr>
              <a:t> se obtienen fácilmente las características de los barrios para realizar su comparación.</a:t>
            </a:r>
          </a:p>
          <a:p>
            <a:pPr marL="0" marR="0">
              <a:lnSpc>
                <a:spcPct val="107000"/>
              </a:lnSpc>
              <a:spcBef>
                <a:spcPts val="0"/>
              </a:spcBef>
              <a:spcAft>
                <a:spcPts val="800"/>
              </a:spcAft>
            </a:pPr>
            <a:endParaRPr lang="es-MX" sz="1800"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r>
              <a:rPr lang="es-MX" sz="1800" dirty="0">
                <a:effectLst/>
                <a:latin typeface="Tahoma" panose="020B0604030504040204" pitchFamily="34" charset="0"/>
                <a:ea typeface="Tahoma" panose="020B0604030504040204" pitchFamily="34" charset="0"/>
                <a:cs typeface="Tahoma" panose="020B0604030504040204" pitchFamily="34" charset="0"/>
              </a:rPr>
              <a:t>Teniendo el resultado que nos ofrece esta herramienta se procede finalmente a realizar una conclusión de su similitudes y diferencias entre estas dos ciudades. </a:t>
            </a:r>
          </a:p>
          <a:p>
            <a:endParaRPr lang="es-MX" dirty="0"/>
          </a:p>
        </p:txBody>
      </p:sp>
    </p:spTree>
    <p:extLst>
      <p:ext uri="{BB962C8B-B14F-4D97-AF65-F5344CB8AC3E}">
        <p14:creationId xmlns:p14="http://schemas.microsoft.com/office/powerpoint/2010/main" val="499282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77FD-4801-4297-8165-505B66CA1D39}"/>
              </a:ext>
            </a:extLst>
          </p:cNvPr>
          <p:cNvSpPr>
            <a:spLocks noGrp="1"/>
          </p:cNvSpPr>
          <p:nvPr>
            <p:ph type="title"/>
          </p:nvPr>
        </p:nvSpPr>
        <p:spPr/>
        <p:txBody>
          <a:bodyPr>
            <a:normAutofit/>
          </a:bodyPr>
          <a:lstStyle/>
          <a:p>
            <a:pPr algn="ctr"/>
            <a:r>
              <a:rPr lang="en-US" sz="4000" dirty="0">
                <a:solidFill>
                  <a:srgbClr val="0070C0"/>
                </a:solidFill>
              </a:rPr>
              <a:t>LUGARES DADOS POR FOURSQUARE MANHATTAN vs BRONX</a:t>
            </a:r>
            <a:endParaRPr lang="es-MX" sz="4000" dirty="0">
              <a:solidFill>
                <a:srgbClr val="0070C0"/>
              </a:solidFill>
            </a:endParaRPr>
          </a:p>
        </p:txBody>
      </p:sp>
      <p:pic>
        <p:nvPicPr>
          <p:cNvPr id="9" name="Content Placeholder 8">
            <a:extLst>
              <a:ext uri="{FF2B5EF4-FFF2-40B4-BE49-F238E27FC236}">
                <a16:creationId xmlns:a16="http://schemas.microsoft.com/office/drawing/2014/main" id="{1B7A85A7-321C-466F-9AD0-3A2A0E2DDF78}"/>
              </a:ext>
            </a:extLst>
          </p:cNvPr>
          <p:cNvPicPr>
            <a:picLocks noGrp="1" noChangeAspect="1"/>
          </p:cNvPicPr>
          <p:nvPr>
            <p:ph idx="1"/>
          </p:nvPr>
        </p:nvPicPr>
        <p:blipFill rotWithShape="1">
          <a:blip r:embed="rId2"/>
          <a:srcRect l="9796" t="41685" r="63672" b="33515"/>
          <a:stretch/>
        </p:blipFill>
        <p:spPr>
          <a:xfrm>
            <a:off x="5385815" y="1825125"/>
            <a:ext cx="5641849" cy="2966331"/>
          </a:xfrm>
        </p:spPr>
      </p:pic>
      <p:pic>
        <p:nvPicPr>
          <p:cNvPr id="11" name="Picture 10">
            <a:extLst>
              <a:ext uri="{FF2B5EF4-FFF2-40B4-BE49-F238E27FC236}">
                <a16:creationId xmlns:a16="http://schemas.microsoft.com/office/drawing/2014/main" id="{F3A26E6F-DB9C-4C4A-AA80-9BA92EDA0535}"/>
              </a:ext>
            </a:extLst>
          </p:cNvPr>
          <p:cNvPicPr>
            <a:picLocks noChangeAspect="1"/>
          </p:cNvPicPr>
          <p:nvPr/>
        </p:nvPicPr>
        <p:blipFill rotWithShape="1">
          <a:blip r:embed="rId3"/>
          <a:srcRect l="21600" t="24400" r="44875" b="6267"/>
          <a:stretch/>
        </p:blipFill>
        <p:spPr>
          <a:xfrm>
            <a:off x="649224" y="1737360"/>
            <a:ext cx="4087368" cy="4754880"/>
          </a:xfrm>
          <a:prstGeom prst="rect">
            <a:avLst/>
          </a:prstGeom>
        </p:spPr>
      </p:pic>
    </p:spTree>
    <p:extLst>
      <p:ext uri="{BB962C8B-B14F-4D97-AF65-F5344CB8AC3E}">
        <p14:creationId xmlns:p14="http://schemas.microsoft.com/office/powerpoint/2010/main" val="1233137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BD923-D87E-4711-B603-38EEEC2C0E59}"/>
              </a:ext>
            </a:extLst>
          </p:cNvPr>
          <p:cNvSpPr>
            <a:spLocks noGrp="1"/>
          </p:cNvSpPr>
          <p:nvPr>
            <p:ph type="title"/>
          </p:nvPr>
        </p:nvSpPr>
        <p:spPr/>
        <p:txBody>
          <a:bodyPr/>
          <a:lstStyle/>
          <a:p>
            <a:r>
              <a:rPr lang="en-US" dirty="0">
                <a:solidFill>
                  <a:srgbClr val="0070C0"/>
                </a:solidFill>
              </a:rPr>
              <a:t>MAPA MANHATTAN</a:t>
            </a:r>
            <a:endParaRPr lang="es-MX" dirty="0">
              <a:solidFill>
                <a:srgbClr val="0070C0"/>
              </a:solidFill>
            </a:endParaRPr>
          </a:p>
        </p:txBody>
      </p:sp>
      <p:pic>
        <p:nvPicPr>
          <p:cNvPr id="5" name="Content Placeholder 4">
            <a:extLst>
              <a:ext uri="{FF2B5EF4-FFF2-40B4-BE49-F238E27FC236}">
                <a16:creationId xmlns:a16="http://schemas.microsoft.com/office/drawing/2014/main" id="{95A06C0C-CA41-4ECF-9487-77576DADEF6A}"/>
              </a:ext>
            </a:extLst>
          </p:cNvPr>
          <p:cNvPicPr>
            <a:picLocks noGrp="1" noChangeAspect="1"/>
          </p:cNvPicPr>
          <p:nvPr>
            <p:ph idx="1"/>
          </p:nvPr>
        </p:nvPicPr>
        <p:blipFill rotWithShape="1">
          <a:blip r:embed="rId2"/>
          <a:srcRect l="22326" t="22210" r="17887" b="12257"/>
          <a:stretch/>
        </p:blipFill>
        <p:spPr>
          <a:xfrm>
            <a:off x="2542903" y="1665593"/>
            <a:ext cx="7802880" cy="4810929"/>
          </a:xfrm>
        </p:spPr>
      </p:pic>
    </p:spTree>
    <p:extLst>
      <p:ext uri="{BB962C8B-B14F-4D97-AF65-F5344CB8AC3E}">
        <p14:creationId xmlns:p14="http://schemas.microsoft.com/office/powerpoint/2010/main" val="3867347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7CD2-E177-4E5D-8B05-DDC135B24910}"/>
              </a:ext>
            </a:extLst>
          </p:cNvPr>
          <p:cNvSpPr>
            <a:spLocks noGrp="1"/>
          </p:cNvSpPr>
          <p:nvPr>
            <p:ph type="title"/>
          </p:nvPr>
        </p:nvSpPr>
        <p:spPr/>
        <p:txBody>
          <a:bodyPr/>
          <a:lstStyle/>
          <a:p>
            <a:r>
              <a:rPr lang="en-US" dirty="0">
                <a:solidFill>
                  <a:srgbClr val="0070C0"/>
                </a:solidFill>
              </a:rPr>
              <a:t>MAPA BRONX</a:t>
            </a:r>
            <a:endParaRPr lang="es-MX" dirty="0">
              <a:solidFill>
                <a:srgbClr val="0070C0"/>
              </a:solidFill>
            </a:endParaRPr>
          </a:p>
        </p:txBody>
      </p:sp>
      <p:pic>
        <p:nvPicPr>
          <p:cNvPr id="5" name="Content Placeholder 4">
            <a:extLst>
              <a:ext uri="{FF2B5EF4-FFF2-40B4-BE49-F238E27FC236}">
                <a16:creationId xmlns:a16="http://schemas.microsoft.com/office/drawing/2014/main" id="{93F81486-A096-4C99-AE3F-7E1E0B5EDA8A}"/>
              </a:ext>
            </a:extLst>
          </p:cNvPr>
          <p:cNvPicPr>
            <a:picLocks noGrp="1" noChangeAspect="1"/>
          </p:cNvPicPr>
          <p:nvPr>
            <p:ph idx="1"/>
          </p:nvPr>
        </p:nvPicPr>
        <p:blipFill rotWithShape="1">
          <a:blip r:embed="rId2"/>
          <a:srcRect l="8389" t="30779" r="2388" b="4153"/>
          <a:stretch/>
        </p:blipFill>
        <p:spPr>
          <a:xfrm>
            <a:off x="1201783" y="1550877"/>
            <a:ext cx="10145672" cy="4161947"/>
          </a:xfrm>
        </p:spPr>
      </p:pic>
    </p:spTree>
    <p:extLst>
      <p:ext uri="{BB962C8B-B14F-4D97-AF65-F5344CB8AC3E}">
        <p14:creationId xmlns:p14="http://schemas.microsoft.com/office/powerpoint/2010/main" val="275230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21C0-7B8B-4678-B4A4-D8ABBE7BCA16}"/>
              </a:ext>
            </a:extLst>
          </p:cNvPr>
          <p:cNvSpPr>
            <a:spLocks noGrp="1"/>
          </p:cNvSpPr>
          <p:nvPr>
            <p:ph type="title"/>
          </p:nvPr>
        </p:nvSpPr>
        <p:spPr/>
        <p:txBody>
          <a:bodyPr/>
          <a:lstStyle/>
          <a:p>
            <a:r>
              <a:rPr lang="en-US" dirty="0">
                <a:solidFill>
                  <a:srgbClr val="0070C0"/>
                </a:solidFill>
              </a:rPr>
              <a:t>MAPA CLUSTERS MANHATTAN</a:t>
            </a:r>
            <a:endParaRPr lang="es-MX" dirty="0">
              <a:solidFill>
                <a:srgbClr val="0070C0"/>
              </a:solidFill>
            </a:endParaRPr>
          </a:p>
        </p:txBody>
      </p:sp>
      <p:pic>
        <p:nvPicPr>
          <p:cNvPr id="5" name="Content Placeholder 4">
            <a:extLst>
              <a:ext uri="{FF2B5EF4-FFF2-40B4-BE49-F238E27FC236}">
                <a16:creationId xmlns:a16="http://schemas.microsoft.com/office/drawing/2014/main" id="{C42FB370-7B7A-4ECF-A8F9-3219E720444B}"/>
              </a:ext>
            </a:extLst>
          </p:cNvPr>
          <p:cNvPicPr>
            <a:picLocks noGrp="1" noChangeAspect="1"/>
          </p:cNvPicPr>
          <p:nvPr>
            <p:ph idx="1"/>
          </p:nvPr>
        </p:nvPicPr>
        <p:blipFill rotWithShape="1">
          <a:blip r:embed="rId2"/>
          <a:srcRect l="22456" t="21053" r="18018" b="13977"/>
          <a:stretch/>
        </p:blipFill>
        <p:spPr>
          <a:xfrm>
            <a:off x="2481943" y="1738607"/>
            <a:ext cx="7593874" cy="4662193"/>
          </a:xfrm>
        </p:spPr>
      </p:pic>
    </p:spTree>
    <p:extLst>
      <p:ext uri="{BB962C8B-B14F-4D97-AF65-F5344CB8AC3E}">
        <p14:creationId xmlns:p14="http://schemas.microsoft.com/office/powerpoint/2010/main" val="72291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252B-571A-4FB4-9674-A958B819A795}"/>
              </a:ext>
            </a:extLst>
          </p:cNvPr>
          <p:cNvSpPr>
            <a:spLocks noGrp="1"/>
          </p:cNvSpPr>
          <p:nvPr>
            <p:ph type="title"/>
          </p:nvPr>
        </p:nvSpPr>
        <p:spPr/>
        <p:txBody>
          <a:bodyPr/>
          <a:lstStyle/>
          <a:p>
            <a:r>
              <a:rPr lang="en-US" dirty="0">
                <a:solidFill>
                  <a:srgbClr val="0070C0"/>
                </a:solidFill>
              </a:rPr>
              <a:t>MAPA CLUSTERS BRONX</a:t>
            </a:r>
            <a:endParaRPr lang="es-MX" dirty="0">
              <a:solidFill>
                <a:srgbClr val="0070C0"/>
              </a:solidFill>
            </a:endParaRPr>
          </a:p>
        </p:txBody>
      </p:sp>
      <p:pic>
        <p:nvPicPr>
          <p:cNvPr id="5" name="Content Placeholder 4">
            <a:extLst>
              <a:ext uri="{FF2B5EF4-FFF2-40B4-BE49-F238E27FC236}">
                <a16:creationId xmlns:a16="http://schemas.microsoft.com/office/drawing/2014/main" id="{E6A8BD23-2218-4BB9-A4F4-A61EEC67289A}"/>
              </a:ext>
            </a:extLst>
          </p:cNvPr>
          <p:cNvPicPr>
            <a:picLocks noGrp="1" noChangeAspect="1"/>
          </p:cNvPicPr>
          <p:nvPr>
            <p:ph idx="1"/>
          </p:nvPr>
        </p:nvPicPr>
        <p:blipFill rotWithShape="1">
          <a:blip r:embed="rId2"/>
          <a:srcRect l="8779" t="29388" r="2517" b="1837"/>
          <a:stretch/>
        </p:blipFill>
        <p:spPr>
          <a:xfrm>
            <a:off x="1242863" y="1737360"/>
            <a:ext cx="9706273" cy="4233134"/>
          </a:xfrm>
        </p:spPr>
      </p:pic>
    </p:spTree>
    <p:extLst>
      <p:ext uri="{BB962C8B-B14F-4D97-AF65-F5344CB8AC3E}">
        <p14:creationId xmlns:p14="http://schemas.microsoft.com/office/powerpoint/2010/main" val="162062414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{ED33309C-E6A6-4CA6-8C80-73226A9D53FF}tf56160789_win32</Template>
  <TotalTime>0</TotalTime>
  <Words>337</Words>
  <Application>Microsoft Office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Bookman Old Style</vt:lpstr>
      <vt:lpstr>Calibri</vt:lpstr>
      <vt:lpstr>Franklin Gothic Book</vt:lpstr>
      <vt:lpstr>Tahoma</vt:lpstr>
      <vt:lpstr>Wingdings</vt:lpstr>
      <vt:lpstr>1_RetrospectVTI</vt:lpstr>
      <vt:lpstr>PROYECT END</vt:lpstr>
      <vt:lpstr>INTRODUCCION</vt:lpstr>
      <vt:lpstr>DATA</vt:lpstr>
      <vt:lpstr>METODOLOGIA</vt:lpstr>
      <vt:lpstr>LUGARES DADOS POR FOURSQUARE MANHATTAN vs BRONX</vt:lpstr>
      <vt:lpstr>MAPA MANHATTAN</vt:lpstr>
      <vt:lpstr>MAPA BRONX</vt:lpstr>
      <vt:lpstr>MAPA CLUSTERS MANHATTAN</vt:lpstr>
      <vt:lpstr>MAPA CLUSTERS BRONX</vt:lpstr>
      <vt:lpstr>PowerPoint Presentation</vt:lpstr>
      <vt:lpstr>   MANHATTAN</vt:lpstr>
      <vt:lpstr>BRONX</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2020-11-08T20:52:13Z</dcterms:created>
  <dcterms:modified xsi:type="dcterms:W3CDTF">2020-11-08T22:09:36Z</dcterms:modified>
</cp:coreProperties>
</file>